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7" r:id="rId3"/>
    <p:sldId id="258" r:id="rId4"/>
    <p:sldId id="260" r:id="rId5"/>
    <p:sldId id="261" r:id="rId6"/>
    <p:sldId id="262" r:id="rId7"/>
    <p:sldId id="263" r:id="rId8"/>
    <p:sldId id="264" r:id="rId9"/>
    <p:sldId id="265" r:id="rId10"/>
    <p:sldId id="266" r:id="rId11"/>
    <p:sldId id="268" r:id="rId12"/>
    <p:sldId id="267" r:id="rId13"/>
    <p:sldId id="269" r:id="rId14"/>
    <p:sldId id="27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September 23,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39E9D-0C1E-FD47-92DD-563E02DA814C}"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1B05E-46BD-1648-AFA3-A06C2A321C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39E9D-0C1E-FD47-92DD-563E02DA814C}"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1B05E-46BD-1648-AFA3-A06C2A321C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339E9D-0C1E-FD47-92DD-563E02DA814C}"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1B05E-46BD-1648-AFA3-A06C2A321C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September 23,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339E9D-0C1E-FD47-92DD-563E02DA814C}"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1B05E-46BD-1648-AFA3-A06C2A321C15}"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9339E9D-0C1E-FD47-92DD-563E02DA814C}" type="datetimeFigureOut">
              <a:rPr lang="en-US" smtClean="0"/>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31B05E-46BD-1648-AFA3-A06C2A321C15}"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E9339E9D-0C1E-FD47-92DD-563E02DA814C}" type="datetimeFigureOut">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31B05E-46BD-1648-AFA3-A06C2A321C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9339E9D-0C1E-FD47-92DD-563E02DA814C}" type="datetimeFigureOut">
              <a:rPr lang="en-US" smtClean="0"/>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31B05E-46BD-1648-AFA3-A06C2A321C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339E9D-0C1E-FD47-92DD-563E02DA814C}"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1B05E-46BD-1648-AFA3-A06C2A321C15}"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339E9D-0C1E-FD47-92DD-563E02DA814C}"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1B05E-46BD-1648-AFA3-A06C2A321C15}"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E9339E9D-0C1E-FD47-92DD-563E02DA814C}" type="datetimeFigureOut">
              <a:rPr lang="en-US" smtClean="0"/>
              <a:t>9/23/2019</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3331B05E-46BD-1648-AFA3-A06C2A321C1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86133"/>
            <a:ext cx="7772400" cy="2854940"/>
          </a:xfrm>
        </p:spPr>
        <p:txBody>
          <a:bodyPr>
            <a:noAutofit/>
          </a:bodyPr>
          <a:lstStyle/>
          <a:p>
            <a:r>
              <a:rPr lang="en-US" sz="7200" b="1" dirty="0"/>
              <a:t>How Bad is the Opioid Epidemic?</a:t>
            </a:r>
            <a:r>
              <a:rPr lang="en-US" sz="8000" dirty="0"/>
              <a:t/>
            </a:r>
            <a:br>
              <a:rPr lang="en-US" sz="8000" dirty="0"/>
            </a:br>
            <a:endParaRPr lang="en-US" sz="8000" dirty="0"/>
          </a:p>
        </p:txBody>
      </p:sp>
    </p:spTree>
    <p:extLst>
      <p:ext uri="{BB962C8B-B14F-4D97-AF65-F5344CB8AC3E}">
        <p14:creationId xmlns:p14="http://schemas.microsoft.com/office/powerpoint/2010/main" val="2973126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966"/>
            <a:ext cx="7772400" cy="1143000"/>
          </a:xfrm>
        </p:spPr>
        <p:txBody>
          <a:bodyPr>
            <a:normAutofit fontScale="90000"/>
          </a:bodyPr>
          <a:lstStyle/>
          <a:p>
            <a:r>
              <a:rPr lang="en-US" dirty="0" smtClean="0"/>
              <a:t>The New York Times found that </a:t>
            </a:r>
            <a:r>
              <a:rPr lang="en-US" dirty="0"/>
              <a:t>“racial stereotypes” might be one explanation for the gap:</a:t>
            </a:r>
            <a:br>
              <a:rPr lang="en-US" dirty="0"/>
            </a:br>
            <a:endParaRPr lang="en-US" dirty="0"/>
          </a:p>
        </p:txBody>
      </p:sp>
      <p:sp>
        <p:nvSpPr>
          <p:cNvPr id="3" name="Content Placeholder 2"/>
          <p:cNvSpPr>
            <a:spLocks noGrp="1"/>
          </p:cNvSpPr>
          <p:nvPr>
            <p:ph idx="1"/>
          </p:nvPr>
        </p:nvSpPr>
        <p:spPr>
          <a:xfrm>
            <a:off x="584781" y="1960958"/>
            <a:ext cx="7772400" cy="4691409"/>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sz="2800" dirty="0" smtClean="0">
                <a:effectLst/>
              </a:rPr>
              <a:t>Studies </a:t>
            </a:r>
            <a:r>
              <a:rPr lang="en-US" sz="2800" dirty="0">
                <a:effectLst/>
              </a:rPr>
              <a:t>have found that doctors are much more reluctant to prescribe painkillers to minority patients, worrying that they might sell them or become addicted.</a:t>
            </a:r>
          </a:p>
          <a:p>
            <a:r>
              <a:rPr lang="en-US" sz="2800" dirty="0">
                <a:effectLst/>
              </a:rPr>
              <a:t>But that doesn’t mean communities of color have escaped the epidemic. While media attention has often focused on the uptick of deaths among white, middle-class users, among African-Americans the death rate from heroin overdoses has gone up more than 200 percent since 2010. Among Latinos, it has climbed nearly 140 percent.</a:t>
            </a:r>
          </a:p>
          <a:p>
            <a:endParaRPr lang="en-US" dirty="0"/>
          </a:p>
        </p:txBody>
      </p:sp>
    </p:spTree>
    <p:extLst>
      <p:ext uri="{BB962C8B-B14F-4D97-AF65-F5344CB8AC3E}">
        <p14:creationId xmlns:p14="http://schemas.microsoft.com/office/powerpoint/2010/main" val="296360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eroin_race_fl_3"/>
          <p:cNvPicPr/>
          <p:nvPr/>
        </p:nvPicPr>
        <p:blipFill rotWithShape="1">
          <a:blip r:embed="rId2" cstate="print"/>
          <a:srcRect b="38884"/>
          <a:stretch/>
        </p:blipFill>
        <p:spPr bwMode="auto">
          <a:xfrm>
            <a:off x="622127" y="257411"/>
            <a:ext cx="7993329" cy="6495969"/>
          </a:xfrm>
          <a:prstGeom prst="rect">
            <a:avLst/>
          </a:prstGeom>
          <a:noFill/>
          <a:ln w="9525">
            <a:noFill/>
            <a:miter lim="800000"/>
            <a:headEnd/>
            <a:tailEnd/>
          </a:ln>
        </p:spPr>
      </p:pic>
    </p:spTree>
    <p:extLst>
      <p:ext uri="{BB962C8B-B14F-4D97-AF65-F5344CB8AC3E}">
        <p14:creationId xmlns:p14="http://schemas.microsoft.com/office/powerpoint/2010/main" val="3985994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eroin_race_fl_3"/>
          <p:cNvPicPr/>
          <p:nvPr/>
        </p:nvPicPr>
        <p:blipFill rotWithShape="1">
          <a:blip r:embed="rId2" cstate="print"/>
          <a:srcRect t="59835"/>
          <a:stretch/>
        </p:blipFill>
        <p:spPr bwMode="auto">
          <a:xfrm>
            <a:off x="765174" y="476200"/>
            <a:ext cx="7734832" cy="5454653"/>
          </a:xfrm>
          <a:prstGeom prst="rect">
            <a:avLst/>
          </a:prstGeom>
          <a:noFill/>
          <a:ln w="9525">
            <a:noFill/>
            <a:miter lim="800000"/>
            <a:headEnd/>
            <a:tailEnd/>
          </a:ln>
        </p:spPr>
      </p:pic>
    </p:spTree>
    <p:extLst>
      <p:ext uri="{BB962C8B-B14F-4D97-AF65-F5344CB8AC3E}">
        <p14:creationId xmlns:p14="http://schemas.microsoft.com/office/powerpoint/2010/main" val="714829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780" y="457201"/>
            <a:ext cx="8247143" cy="1143000"/>
          </a:xfrm>
        </p:spPr>
        <p:txBody>
          <a:bodyPr>
            <a:noAutofit/>
          </a:bodyPr>
          <a:lstStyle/>
          <a:p>
            <a:pPr algn="ctr"/>
            <a:r>
              <a:rPr lang="en-US" sz="4000" dirty="0">
                <a:effectLst/>
              </a:rPr>
              <a:t>Heroin deaths skew younger. Opioid deaths come later.</a:t>
            </a:r>
            <a:br>
              <a:rPr lang="en-US" sz="4000" dirty="0">
                <a:effectLst/>
              </a:rPr>
            </a:br>
            <a:endParaRPr lang="en-US" sz="4000" dirty="0"/>
          </a:p>
        </p:txBody>
      </p:sp>
      <p:pic>
        <p:nvPicPr>
          <p:cNvPr id="4" name="Picture 3" descr="heroin_opioids_age"/>
          <p:cNvPicPr/>
          <p:nvPr/>
        </p:nvPicPr>
        <p:blipFill>
          <a:blip r:embed="rId2" cstate="print"/>
          <a:srcRect/>
          <a:stretch>
            <a:fillRect/>
          </a:stretch>
        </p:blipFill>
        <p:spPr bwMode="auto">
          <a:xfrm>
            <a:off x="750425" y="1600201"/>
            <a:ext cx="7792873" cy="4879004"/>
          </a:xfrm>
          <a:prstGeom prst="rect">
            <a:avLst/>
          </a:prstGeom>
          <a:noFill/>
          <a:ln w="9525">
            <a:noFill/>
            <a:miter lim="800000"/>
            <a:headEnd/>
            <a:tailEnd/>
          </a:ln>
        </p:spPr>
      </p:pic>
    </p:spTree>
    <p:extLst>
      <p:ext uri="{BB962C8B-B14F-4D97-AF65-F5344CB8AC3E}">
        <p14:creationId xmlns:p14="http://schemas.microsoft.com/office/powerpoint/2010/main" val="2821735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effectLst/>
              </a:rPr>
              <a:t>12 states have more opioid prescriptions than people</a:t>
            </a:r>
          </a:p>
        </p:txBody>
      </p:sp>
      <p:sp>
        <p:nvSpPr>
          <p:cNvPr id="4" name="Content Placeholder 3"/>
          <p:cNvSpPr>
            <a:spLocks noGrp="1"/>
          </p:cNvSpPr>
          <p:nvPr>
            <p:ph sz="quarter" idx="13"/>
          </p:nvPr>
        </p:nvSpPr>
        <p:spPr>
          <a:xfrm>
            <a:off x="555918" y="1542772"/>
            <a:ext cx="4509450" cy="3877056"/>
          </a:xfrm>
        </p:spPr>
        <p:txBody>
          <a:bodyPr>
            <a:normAutofit/>
          </a:bodyPr>
          <a:lstStyle/>
          <a:p>
            <a:pPr lvl="0"/>
            <a:r>
              <a:rPr lang="en-US" sz="2800" dirty="0">
                <a:effectLst/>
              </a:rPr>
              <a:t>Alabama: 142.9 per 100 </a:t>
            </a:r>
            <a:r>
              <a:rPr lang="en-US" sz="2800" dirty="0" err="1" smtClean="0">
                <a:effectLst/>
              </a:rPr>
              <a:t>ppl</a:t>
            </a:r>
            <a:endParaRPr lang="en-US" sz="2800" dirty="0">
              <a:effectLst/>
            </a:endParaRPr>
          </a:p>
          <a:p>
            <a:pPr lvl="0"/>
            <a:r>
              <a:rPr lang="en-US" sz="2800" dirty="0">
                <a:effectLst/>
              </a:rPr>
              <a:t>Tennessee: 142.8</a:t>
            </a:r>
          </a:p>
          <a:p>
            <a:pPr lvl="0"/>
            <a:r>
              <a:rPr lang="en-US" sz="2800" dirty="0">
                <a:effectLst/>
              </a:rPr>
              <a:t>West Virginia: 137.6</a:t>
            </a:r>
          </a:p>
          <a:p>
            <a:pPr lvl="0"/>
            <a:r>
              <a:rPr lang="en-US" sz="2800" dirty="0">
                <a:effectLst/>
              </a:rPr>
              <a:t>Kentucky: 128.4</a:t>
            </a:r>
          </a:p>
          <a:p>
            <a:pPr lvl="0"/>
            <a:r>
              <a:rPr lang="en-US" sz="2800" dirty="0">
                <a:effectLst/>
              </a:rPr>
              <a:t>Oklahoma: 127.8</a:t>
            </a:r>
          </a:p>
          <a:p>
            <a:pPr lvl="0"/>
            <a:r>
              <a:rPr lang="en-US" sz="2800" dirty="0">
                <a:effectLst/>
              </a:rPr>
              <a:t>Mississippi: 120.3</a:t>
            </a:r>
          </a:p>
          <a:p>
            <a:endParaRPr lang="en-US" dirty="0"/>
          </a:p>
        </p:txBody>
      </p:sp>
      <p:sp>
        <p:nvSpPr>
          <p:cNvPr id="5" name="Content Placeholder 4"/>
          <p:cNvSpPr>
            <a:spLocks noGrp="1"/>
          </p:cNvSpPr>
          <p:nvPr>
            <p:ph sz="quarter" idx="14"/>
          </p:nvPr>
        </p:nvSpPr>
        <p:spPr>
          <a:xfrm>
            <a:off x="5305685" y="1536192"/>
            <a:ext cx="3657600" cy="3877056"/>
          </a:xfrm>
        </p:spPr>
        <p:txBody>
          <a:bodyPr>
            <a:normAutofit/>
          </a:bodyPr>
          <a:lstStyle/>
          <a:p>
            <a:pPr lvl="0"/>
            <a:r>
              <a:rPr lang="en-US" sz="2800" dirty="0">
                <a:effectLst/>
              </a:rPr>
              <a:t>Louisiana: 118</a:t>
            </a:r>
          </a:p>
          <a:p>
            <a:pPr lvl="0"/>
            <a:r>
              <a:rPr lang="en-US" sz="2800" dirty="0">
                <a:effectLst/>
              </a:rPr>
              <a:t>Arkansas: 115.8</a:t>
            </a:r>
          </a:p>
          <a:p>
            <a:pPr lvl="0"/>
            <a:r>
              <a:rPr lang="en-US" sz="2800" dirty="0">
                <a:effectLst/>
              </a:rPr>
              <a:t>Indiana: 109.1</a:t>
            </a:r>
          </a:p>
          <a:p>
            <a:pPr lvl="0"/>
            <a:r>
              <a:rPr lang="en-US" sz="2800" dirty="0">
                <a:effectLst/>
              </a:rPr>
              <a:t>Michigan: 107</a:t>
            </a:r>
          </a:p>
          <a:p>
            <a:pPr lvl="0"/>
            <a:r>
              <a:rPr lang="en-US" sz="2800" dirty="0">
                <a:effectLst/>
              </a:rPr>
              <a:t>South Carolina: 101.8</a:t>
            </a:r>
          </a:p>
          <a:p>
            <a:pPr lvl="0"/>
            <a:r>
              <a:rPr lang="en-US" sz="2800" dirty="0">
                <a:effectLst/>
              </a:rPr>
              <a:t>Ohio: 100.1</a:t>
            </a:r>
          </a:p>
          <a:p>
            <a:endParaRPr lang="en-US" dirty="0"/>
          </a:p>
        </p:txBody>
      </p:sp>
    </p:spTree>
    <p:extLst>
      <p:ext uri="{BB962C8B-B14F-4D97-AF65-F5344CB8AC3E}">
        <p14:creationId xmlns:p14="http://schemas.microsoft.com/office/powerpoint/2010/main" val="49359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761" y="389615"/>
            <a:ext cx="8117262" cy="5988575"/>
          </a:xfrm>
        </p:spPr>
        <p:style>
          <a:lnRef idx="1">
            <a:schemeClr val="accent6"/>
          </a:lnRef>
          <a:fillRef idx="2">
            <a:schemeClr val="accent6"/>
          </a:fillRef>
          <a:effectRef idx="1">
            <a:schemeClr val="accent6"/>
          </a:effectRef>
          <a:fontRef idx="minor">
            <a:schemeClr val="dk1"/>
          </a:fontRef>
        </p:style>
        <p:txBody>
          <a:bodyPr>
            <a:normAutofit/>
          </a:bodyPr>
          <a:lstStyle/>
          <a:p>
            <a:r>
              <a:rPr lang="en-US" sz="4000" dirty="0">
                <a:effectLst/>
              </a:rPr>
              <a:t>The opioid epidemic has been called the worst drug crisis in American history. Death rates now rival those of AIDS during the 1990s, and with overdoses from heroin and other opioids now killing more than 27,000 people a year</a:t>
            </a:r>
            <a:r>
              <a:rPr lang="en-US" sz="4000" dirty="0" smtClean="0">
                <a:effectLst/>
              </a:rPr>
              <a:t>,.</a:t>
            </a:r>
          </a:p>
          <a:p>
            <a:r>
              <a:rPr lang="en-US" sz="4000" dirty="0"/>
              <a:t>78 Americans die every day from an opioid overdose. </a:t>
            </a:r>
            <a:endParaRPr lang="en-US" sz="4000" dirty="0">
              <a:effectLst/>
            </a:endParaRPr>
          </a:p>
        </p:txBody>
      </p:sp>
    </p:spTree>
    <p:extLst>
      <p:ext uri="{BB962C8B-B14F-4D97-AF65-F5344CB8AC3E}">
        <p14:creationId xmlns:p14="http://schemas.microsoft.com/office/powerpoint/2010/main" val="336159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39" y="421605"/>
            <a:ext cx="8360227" cy="1417638"/>
          </a:xfrm>
        </p:spPr>
        <p:txBody>
          <a:bodyPr>
            <a:noAutofit/>
          </a:bodyPr>
          <a:lstStyle/>
          <a:p>
            <a:pPr algn="ctr"/>
            <a:r>
              <a:rPr lang="en-US" sz="4400" dirty="0">
                <a:effectLst/>
              </a:rPr>
              <a:t>Drugs now kill more Americans than cars</a:t>
            </a:r>
            <a:br>
              <a:rPr lang="en-US" sz="4400" dirty="0">
                <a:effectLst/>
              </a:rPr>
            </a:br>
            <a:endParaRPr lang="en-US" sz="4400" dirty="0"/>
          </a:p>
        </p:txBody>
      </p:sp>
      <p:sp>
        <p:nvSpPr>
          <p:cNvPr id="3" name="Content Placeholder 2"/>
          <p:cNvSpPr>
            <a:spLocks noGrp="1"/>
          </p:cNvSpPr>
          <p:nvPr>
            <p:ph idx="1"/>
          </p:nvPr>
        </p:nvSpPr>
        <p:spPr>
          <a:xfrm>
            <a:off x="318639" y="1600201"/>
            <a:ext cx="8527715" cy="1083835"/>
          </a:xfrm>
        </p:spPr>
        <p:txBody>
          <a:bodyPr/>
          <a:lstStyle/>
          <a:p>
            <a:pPr marL="0" indent="0" algn="ctr">
              <a:buNone/>
            </a:pPr>
            <a:r>
              <a:rPr lang="en-US" dirty="0">
                <a:effectLst/>
              </a:rPr>
              <a:t> </a:t>
            </a:r>
            <a:r>
              <a:rPr lang="en-US" sz="2800" dirty="0">
                <a:effectLst/>
              </a:rPr>
              <a:t>In all, 29,230 people died in car accidents in 2014, while 47,055 died from a drug overdose</a:t>
            </a:r>
            <a:r>
              <a:rPr lang="en-US" sz="2800" dirty="0" smtClean="0">
                <a:effectLst/>
              </a:rPr>
              <a:t>.</a:t>
            </a:r>
            <a:endParaRPr lang="en-US" sz="2800" dirty="0">
              <a:effectLst/>
            </a:endParaRPr>
          </a:p>
        </p:txBody>
      </p:sp>
      <p:pic>
        <p:nvPicPr>
          <p:cNvPr id="4" name="Picture 3" descr="drug_motor_vehicle_2"/>
          <p:cNvPicPr/>
          <p:nvPr/>
        </p:nvPicPr>
        <p:blipFill>
          <a:blip r:embed="rId2" cstate="print"/>
          <a:srcRect/>
          <a:stretch>
            <a:fillRect/>
          </a:stretch>
        </p:blipFill>
        <p:spPr bwMode="auto">
          <a:xfrm>
            <a:off x="535108" y="2659955"/>
            <a:ext cx="8022604" cy="4386223"/>
          </a:xfrm>
          <a:prstGeom prst="rect">
            <a:avLst/>
          </a:prstGeom>
          <a:noFill/>
          <a:ln w="9525">
            <a:noFill/>
            <a:miter lim="800000"/>
            <a:headEnd/>
            <a:tailEnd/>
          </a:ln>
        </p:spPr>
      </p:pic>
    </p:spTree>
    <p:extLst>
      <p:ext uri="{BB962C8B-B14F-4D97-AF65-F5344CB8AC3E}">
        <p14:creationId xmlns:p14="http://schemas.microsoft.com/office/powerpoint/2010/main" val="388845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979824"/>
            <a:ext cx="7612063" cy="1417638"/>
          </a:xfrm>
        </p:spPr>
        <p:txBody>
          <a:bodyPr>
            <a:noAutofit/>
          </a:bodyPr>
          <a:lstStyle/>
          <a:p>
            <a:pPr algn="ctr"/>
            <a:r>
              <a:rPr lang="en-US" sz="5400" dirty="0">
                <a:effectLst/>
              </a:rPr>
              <a:t>Cocaine used to be the leading killer. Not anymore.</a:t>
            </a:r>
            <a:br>
              <a:rPr lang="en-US" sz="5400" dirty="0">
                <a:effectLst/>
              </a:rPr>
            </a:br>
            <a:endParaRPr lang="en-US" sz="5400" dirty="0"/>
          </a:p>
        </p:txBody>
      </p:sp>
      <p:sp>
        <p:nvSpPr>
          <p:cNvPr id="3" name="Content Placeholder 2"/>
          <p:cNvSpPr>
            <a:spLocks noGrp="1"/>
          </p:cNvSpPr>
          <p:nvPr>
            <p:ph idx="1"/>
          </p:nvPr>
        </p:nvSpPr>
        <p:spPr>
          <a:xfrm>
            <a:off x="434089" y="2611884"/>
            <a:ext cx="8360228" cy="3882419"/>
          </a:xfrm>
        </p:spPr>
        <p:txBody>
          <a:bodyPr>
            <a:normAutofit/>
          </a:bodyPr>
          <a:lstStyle/>
          <a:p>
            <a:r>
              <a:rPr lang="en-US" sz="2800" dirty="0">
                <a:effectLst/>
              </a:rPr>
              <a:t>The majority of overdoses now stem from prescription opioids and heroin, according to data from the Centers for Disease Control and Prevention. </a:t>
            </a:r>
            <a:endParaRPr lang="en-US" sz="2800" dirty="0" smtClean="0">
              <a:effectLst/>
            </a:endParaRPr>
          </a:p>
          <a:p>
            <a:r>
              <a:rPr lang="en-US" sz="2800" dirty="0" smtClean="0">
                <a:effectLst/>
              </a:rPr>
              <a:t>By </a:t>
            </a:r>
            <a:r>
              <a:rPr lang="en-US" sz="2800" dirty="0">
                <a:effectLst/>
              </a:rPr>
              <a:t>2014, opioid deaths were up 369 percent, while deaths from heroin jumped 439 percent, according to CDC data. </a:t>
            </a:r>
            <a:endParaRPr lang="en-US" dirty="0"/>
          </a:p>
        </p:txBody>
      </p:sp>
    </p:spTree>
    <p:extLst>
      <p:ext uri="{BB962C8B-B14F-4D97-AF65-F5344CB8AC3E}">
        <p14:creationId xmlns:p14="http://schemas.microsoft.com/office/powerpoint/2010/main" val="362829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ugs_comparison_2"/>
          <p:cNvPicPr/>
          <p:nvPr/>
        </p:nvPicPr>
        <p:blipFill>
          <a:blip r:embed="rId2" cstate="print"/>
          <a:srcRect/>
          <a:stretch>
            <a:fillRect/>
          </a:stretch>
        </p:blipFill>
        <p:spPr bwMode="auto">
          <a:xfrm>
            <a:off x="538618" y="591079"/>
            <a:ext cx="8062405" cy="5700532"/>
          </a:xfrm>
          <a:prstGeom prst="rect">
            <a:avLst/>
          </a:prstGeom>
          <a:noFill/>
          <a:ln w="9525">
            <a:noFill/>
            <a:miter lim="800000"/>
            <a:headEnd/>
            <a:tailEnd/>
          </a:ln>
        </p:spPr>
      </p:pic>
    </p:spTree>
    <p:extLst>
      <p:ext uri="{BB962C8B-B14F-4D97-AF65-F5344CB8AC3E}">
        <p14:creationId xmlns:p14="http://schemas.microsoft.com/office/powerpoint/2010/main" val="170185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094" y="514248"/>
            <a:ext cx="8241731" cy="1143000"/>
          </a:xfrm>
        </p:spPr>
        <p:txBody>
          <a:bodyPr>
            <a:noAutofit/>
          </a:bodyPr>
          <a:lstStyle/>
          <a:p>
            <a:pPr algn="ctr"/>
            <a:r>
              <a:rPr lang="en-US" sz="4800" dirty="0">
                <a:effectLst/>
              </a:rPr>
              <a:t>Opioid prescriptions tripled over 20 years</a:t>
            </a:r>
            <a:br>
              <a:rPr lang="en-US" sz="4800" dirty="0">
                <a:effectLst/>
              </a:rPr>
            </a:br>
            <a:endParaRPr lang="en-US" sz="4800" dirty="0"/>
          </a:p>
        </p:txBody>
      </p:sp>
      <p:sp>
        <p:nvSpPr>
          <p:cNvPr id="3" name="Content Placeholder 2"/>
          <p:cNvSpPr>
            <a:spLocks noGrp="1"/>
          </p:cNvSpPr>
          <p:nvPr>
            <p:ph idx="1"/>
          </p:nvPr>
        </p:nvSpPr>
        <p:spPr>
          <a:xfrm>
            <a:off x="685800" y="1471891"/>
            <a:ext cx="7772400" cy="5209338"/>
          </a:xfrm>
        </p:spPr>
        <p:style>
          <a:lnRef idx="1">
            <a:schemeClr val="accent6"/>
          </a:lnRef>
          <a:fillRef idx="2">
            <a:schemeClr val="accent6"/>
          </a:fillRef>
          <a:effectRef idx="1">
            <a:schemeClr val="accent6"/>
          </a:effectRef>
          <a:fontRef idx="minor">
            <a:schemeClr val="dk1"/>
          </a:fontRef>
        </p:style>
        <p:txBody>
          <a:bodyPr>
            <a:normAutofit fontScale="92500"/>
          </a:bodyPr>
          <a:lstStyle/>
          <a:p>
            <a:r>
              <a:rPr lang="en-US" sz="2400" dirty="0" smtClean="0">
                <a:effectLst/>
              </a:rPr>
              <a:t>In </a:t>
            </a:r>
            <a:r>
              <a:rPr lang="en-US" sz="2400" dirty="0">
                <a:effectLst/>
              </a:rPr>
              <a:t>1991, doctors wrote 76 million </a:t>
            </a:r>
            <a:r>
              <a:rPr lang="en-US" sz="2400" dirty="0" smtClean="0">
                <a:effectLst/>
              </a:rPr>
              <a:t>prescriptions for painkillers. </a:t>
            </a:r>
            <a:r>
              <a:rPr lang="en-US" sz="2400" dirty="0">
                <a:effectLst/>
              </a:rPr>
              <a:t>By 2011, that number had nearly tripled, to 219 </a:t>
            </a:r>
            <a:r>
              <a:rPr lang="en-US" sz="2400" dirty="0" smtClean="0">
                <a:effectLst/>
              </a:rPr>
              <a:t>million</a:t>
            </a:r>
            <a:r>
              <a:rPr lang="en-US" sz="2400" dirty="0" smtClean="0"/>
              <a:t>.</a:t>
            </a:r>
          </a:p>
          <a:p>
            <a:r>
              <a:rPr lang="en-US" sz="2400" dirty="0" smtClean="0">
                <a:effectLst/>
              </a:rPr>
              <a:t>This </a:t>
            </a:r>
            <a:r>
              <a:rPr lang="en-US" sz="2400" dirty="0">
                <a:effectLst/>
              </a:rPr>
              <a:t>rise was made all the more dangerous when drug cartels began flooding the United States with heroin, which was cheaper, more potent, and often easier to acquire than prescription pain meds. As the National Institute on Drug Abuse noted:</a:t>
            </a:r>
          </a:p>
          <a:p>
            <a:pPr marL="635000" indent="0">
              <a:buNone/>
            </a:pPr>
            <a:r>
              <a:rPr lang="en-US" sz="2400" i="1" dirty="0">
                <a:effectLst/>
              </a:rPr>
              <a:t>Mexican heroin production increased from an estimated 8 metric tons in 2005 to 50 metric tons in 2009 — more than a six-fold increase in just four years. Domination of the U.S. market by Mexican and Colombian heroin sources, along with technology transfer between these suppliers, has increased the availability of easily injectable, white powder heroin. In a recent survey of patients receiving treatment for opioid abuse, accessibility was one of the main factors identified in the decision to start using heroin</a:t>
            </a:r>
            <a:r>
              <a:rPr lang="en-US" i="1" dirty="0">
                <a:effectLst/>
              </a:rPr>
              <a:t>.</a:t>
            </a:r>
          </a:p>
          <a:p>
            <a:pPr marL="0" indent="0">
              <a:buNone/>
            </a:pPr>
            <a:endParaRPr lang="en-US" b="1" dirty="0"/>
          </a:p>
        </p:txBody>
      </p:sp>
    </p:spTree>
    <p:extLst>
      <p:ext uri="{BB962C8B-B14F-4D97-AF65-F5344CB8AC3E}">
        <p14:creationId xmlns:p14="http://schemas.microsoft.com/office/powerpoint/2010/main" val="293474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descr="heroin_opioids_2"/>
          <p:cNvPicPr/>
          <p:nvPr/>
        </p:nvPicPr>
        <p:blipFill>
          <a:blip r:embed="rId2" cstate="print"/>
          <a:srcRect/>
          <a:stretch>
            <a:fillRect/>
          </a:stretch>
        </p:blipFill>
        <p:spPr bwMode="auto">
          <a:xfrm>
            <a:off x="685800" y="682513"/>
            <a:ext cx="7772400" cy="6175487"/>
          </a:xfrm>
          <a:prstGeom prst="rect">
            <a:avLst/>
          </a:prstGeom>
          <a:noFill/>
          <a:ln w="9525">
            <a:noFill/>
            <a:miter lim="800000"/>
            <a:headEnd/>
            <a:tailEnd/>
          </a:ln>
        </p:spPr>
      </p:pic>
    </p:spTree>
    <p:extLst>
      <p:ext uri="{BB962C8B-B14F-4D97-AF65-F5344CB8AC3E}">
        <p14:creationId xmlns:p14="http://schemas.microsoft.com/office/powerpoint/2010/main" val="2525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4378"/>
            <a:ext cx="7772400" cy="1143000"/>
          </a:xfrm>
        </p:spPr>
        <p:txBody>
          <a:bodyPr>
            <a:noAutofit/>
          </a:bodyPr>
          <a:lstStyle/>
          <a:p>
            <a:pPr algn="ctr"/>
            <a:r>
              <a:rPr lang="en-US" sz="4400" dirty="0">
                <a:effectLst/>
              </a:rPr>
              <a:t>The epidemic </a:t>
            </a:r>
            <a:r>
              <a:rPr lang="en-US" sz="4400" dirty="0" smtClean="0">
                <a:effectLst/>
              </a:rPr>
              <a:t>does not depend on race</a:t>
            </a:r>
            <a:r>
              <a:rPr lang="en-US" sz="4400" dirty="0">
                <a:effectLst/>
              </a:rPr>
              <a:t/>
            </a:r>
            <a:br>
              <a:rPr lang="en-US" sz="4400" dirty="0">
                <a:effectLst/>
              </a:rPr>
            </a:br>
            <a:endParaRPr lang="en-US" sz="4400" dirty="0"/>
          </a:p>
        </p:txBody>
      </p:sp>
      <p:sp>
        <p:nvSpPr>
          <p:cNvPr id="3" name="Content Placeholder 2"/>
          <p:cNvSpPr>
            <a:spLocks noGrp="1"/>
          </p:cNvSpPr>
          <p:nvPr>
            <p:ph idx="1"/>
          </p:nvPr>
        </p:nvSpPr>
        <p:spPr>
          <a:xfrm>
            <a:off x="685800" y="1600200"/>
            <a:ext cx="7772400" cy="4359513"/>
          </a:xfrm>
        </p:spPr>
        <p:txBody>
          <a:bodyPr>
            <a:normAutofit fontScale="92500" lnSpcReduction="10000"/>
          </a:bodyPr>
          <a:lstStyle/>
          <a:p>
            <a:r>
              <a:rPr lang="en-US" sz="3000" dirty="0">
                <a:effectLst/>
              </a:rPr>
              <a:t>Every racial demographic has seen more overdoses since 1999, with heroin spiking especially after 2010. </a:t>
            </a:r>
            <a:endParaRPr lang="en-US" sz="3000" dirty="0" smtClean="0">
              <a:effectLst/>
            </a:endParaRPr>
          </a:p>
          <a:p>
            <a:r>
              <a:rPr lang="en-US" sz="3000" dirty="0" smtClean="0">
                <a:effectLst/>
              </a:rPr>
              <a:t>Whites </a:t>
            </a:r>
            <a:r>
              <a:rPr lang="en-US" sz="3000" dirty="0">
                <a:effectLst/>
              </a:rPr>
              <a:t>and Native Americans have experienced the largest rise in death rates, particularly when it comes to opioid-related fatalities. </a:t>
            </a:r>
            <a:endParaRPr lang="en-US" sz="3000" dirty="0" smtClean="0">
              <a:effectLst/>
            </a:endParaRPr>
          </a:p>
          <a:p>
            <a:r>
              <a:rPr lang="en-US" sz="3000" dirty="0" smtClean="0">
                <a:effectLst/>
              </a:rPr>
              <a:t>By </a:t>
            </a:r>
            <a:r>
              <a:rPr lang="en-US" sz="3000" dirty="0">
                <a:effectLst/>
              </a:rPr>
              <a:t>2014, whites and Native Americans were dying at double or triple the rates of African-Americans and Latinos, according to the CDC.</a:t>
            </a:r>
          </a:p>
          <a:p>
            <a:endParaRPr lang="en-US" dirty="0"/>
          </a:p>
        </p:txBody>
      </p:sp>
    </p:spTree>
    <p:extLst>
      <p:ext uri="{BB962C8B-B14F-4D97-AF65-F5344CB8AC3E}">
        <p14:creationId xmlns:p14="http://schemas.microsoft.com/office/powerpoint/2010/main" val="104400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heroin_opioids_race"/>
          <p:cNvPicPr/>
          <p:nvPr/>
        </p:nvPicPr>
        <p:blipFill>
          <a:blip r:embed="rId2" cstate="print"/>
          <a:srcRect/>
          <a:stretch>
            <a:fillRect/>
          </a:stretch>
        </p:blipFill>
        <p:spPr bwMode="auto">
          <a:xfrm>
            <a:off x="409836" y="1077346"/>
            <a:ext cx="8349934" cy="5445150"/>
          </a:xfrm>
          <a:prstGeom prst="rect">
            <a:avLst/>
          </a:prstGeom>
          <a:noFill/>
          <a:ln w="9525">
            <a:noFill/>
            <a:miter lim="800000"/>
            <a:headEnd/>
            <a:tailEnd/>
          </a:ln>
        </p:spPr>
      </p:pic>
    </p:spTree>
    <p:extLst>
      <p:ext uri="{BB962C8B-B14F-4D97-AF65-F5344CB8AC3E}">
        <p14:creationId xmlns:p14="http://schemas.microsoft.com/office/powerpoint/2010/main" val="2905110707"/>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31</TotalTime>
  <Words>268</Words>
  <Application>Microsoft Office PowerPoint</Application>
  <PresentationFormat>On-screen Show (4:3)</PresentationFormat>
  <Paragraphs>33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Gill Sans MT</vt:lpstr>
      <vt:lpstr>Wingdings 3</vt:lpstr>
      <vt:lpstr>Urban Pop</vt:lpstr>
      <vt:lpstr>How Bad is the Opioid Epidemic? </vt:lpstr>
      <vt:lpstr>PowerPoint Presentation</vt:lpstr>
      <vt:lpstr>Drugs now kill more Americans than cars </vt:lpstr>
      <vt:lpstr>Cocaine used to be the leading killer. Not anymore. </vt:lpstr>
      <vt:lpstr>PowerPoint Presentation</vt:lpstr>
      <vt:lpstr>Opioid prescriptions tripled over 20 years </vt:lpstr>
      <vt:lpstr>PowerPoint Presentation</vt:lpstr>
      <vt:lpstr>The epidemic does not depend on race </vt:lpstr>
      <vt:lpstr>PowerPoint Presentation</vt:lpstr>
      <vt:lpstr>The New York Times found that “racial stereotypes” might be one explanation for the gap: </vt:lpstr>
      <vt:lpstr>PowerPoint Presentation</vt:lpstr>
      <vt:lpstr>PowerPoint Presentation</vt:lpstr>
      <vt:lpstr>Heroin deaths skew younger. Opioid deaths come later. </vt:lpstr>
      <vt:lpstr>12 states have more opioid prescriptions than people</vt:lpstr>
    </vt:vector>
  </TitlesOfParts>
  <Company>Southeast Whitfield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Bad is the Opioid Epidemic?</dc:title>
  <dc:creator>Deborah Barto</dc:creator>
  <cp:lastModifiedBy>Mahar, Melinda F.</cp:lastModifiedBy>
  <cp:revision>4</cp:revision>
  <dcterms:created xsi:type="dcterms:W3CDTF">2016-10-09T19:54:25Z</dcterms:created>
  <dcterms:modified xsi:type="dcterms:W3CDTF">2019-09-24T00:22:15Z</dcterms:modified>
</cp:coreProperties>
</file>